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64" r:id="rId3"/>
    <p:sldId id="265" r:id="rId4"/>
    <p:sldId id="266" r:id="rId5"/>
    <p:sldId id="267" r:id="rId6"/>
    <p:sldId id="269" r:id="rId7"/>
    <p:sldId id="270" r:id="rId8"/>
    <p:sldId id="276" r:id="rId9"/>
    <p:sldId id="277" r:id="rId10"/>
    <p:sldId id="271" r:id="rId11"/>
    <p:sldId id="273" r:id="rId12"/>
    <p:sldId id="279" r:id="rId13"/>
    <p:sldId id="275" r:id="rId14"/>
    <p:sldId id="278" r:id="rId15"/>
    <p:sldId id="280" r:id="rId16"/>
    <p:sldId id="283" r:id="rId17"/>
    <p:sldId id="282" r:id="rId18"/>
    <p:sldId id="290" r:id="rId19"/>
    <p:sldId id="293" r:id="rId20"/>
    <p:sldId id="291" r:id="rId21"/>
    <p:sldId id="292" r:id="rId22"/>
    <p:sldId id="285" r:id="rId23"/>
    <p:sldId id="286" r:id="rId24"/>
    <p:sldId id="287" r:id="rId25"/>
    <p:sldId id="288" r:id="rId26"/>
    <p:sldId id="289" r:id="rId27"/>
    <p:sldId id="294" r:id="rId28"/>
    <p:sldId id="295" r:id="rId29"/>
    <p:sldId id="296" r:id="rId30"/>
    <p:sldId id="29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solidFill>
                  <a:srgbClr val="5E6A7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645024"/>
            <a:ext cx="6400800" cy="1752600"/>
          </a:xfrm>
        </p:spPr>
        <p:txBody>
          <a:bodyPr/>
          <a:lstStyle>
            <a:lvl1pPr marL="0" indent="0" algn="l">
              <a:buNone/>
              <a:defRPr i="1">
                <a:solidFill>
                  <a:srgbClr val="0098D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42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55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075240" cy="99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348882"/>
            <a:ext cx="8075240" cy="377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C1102FAE-FC2F-47FD-82A7-D1DD5A1AC3E3}" type="datetimeFigureOut">
              <a:rPr lang="en-GB" smtClean="0"/>
              <a:pPr/>
              <a:t>04/05/2021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91E7B16-C11D-48A6-9FE1-93A9A96AC7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28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685800" rtl="0" eaLnBrk="1" latinLnBrk="0" hangingPunct="1">
        <a:spcBef>
          <a:spcPct val="0"/>
        </a:spcBef>
        <a:buNone/>
        <a:defRPr sz="3000" b="1" kern="1200">
          <a:solidFill>
            <a:srgbClr val="0098D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prashant268/chest-xray-covid19-pneumoni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idsociety.org/covid-19-real-time-learning-network/diagnostics/RT-pcr-testing/#:~:text=The\%20sensitivity\%20and\%20specificity\%20of,CI\%2095.3\%25\%E2\%80\%9399.7\%25).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0-17971-2" TargetMode="External"/><Relationship Id="rId2" Type="http://schemas.openxmlformats.org/officeDocument/2006/relationships/hyperlink" Target="https://pubs.rsna.org/doi/10.1148/radiol.202020090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kaggle.com/azaemon/preprocessed-ct-scans-for-covid1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kaggle.com/azaemon/preprocessed-ct-scans-for-covid1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s://covid19.who.in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idsociety.org/covid-19-real-time-learning-network/diagnostics/RT-pcr-testing/#:~:text=The\%20sensitivity\%20and\%20specificity\%20of,CI\%2095.3\%25\%E2\%80\%9399.7\%25).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0-17971-2" TargetMode="External"/><Relationship Id="rId2" Type="http://schemas.openxmlformats.org/officeDocument/2006/relationships/hyperlink" Target="https://pubs.rsna.org/doi/10.1148/radiol.202020090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pubs.rsna.org/doi/10.1148/radiol.202020023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40.76.124.61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riotwatt-my.sharepoint.com/personal/agl2_hw_ac_uk/_layouts/15/onedrive.aspx?id=%2Fpersonal%2Fagl2%5Fhw%5Fac%5Fuk%2FDocuments%2FDissertation" TargetMode="External"/><Relationship Id="rId4" Type="http://schemas.openxmlformats.org/officeDocument/2006/relationships/hyperlink" Target="https://github.com/AlisterLuiz/Dissertati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society.org/covid-19-real-time-learning-network/diagnostics/RT-pcr-testing/#:~:text=The\%20sensitivity\%20and\%20specificity\%20of,CI\%2095.3\%25\%E2\%80\%9399.7\%25).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cpjournals.org/doi/10.7326/M20-149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sterLuiz" TargetMode="External"/><Relationship Id="rId7" Type="http://schemas.openxmlformats.org/officeDocument/2006/relationships/hyperlink" Target="https://alisterluiz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www.linkedin.com/in/alisterluiz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rsna.org/doi/10.1148/radiol.2020200230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322DFF6-9F0A-4C5F-BDD7-0599E6665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Diagnosis of COVID-19</a:t>
            </a:r>
            <a:br>
              <a:rPr lang="en-US" dirty="0"/>
            </a:br>
            <a:r>
              <a:rPr lang="en-US" dirty="0"/>
              <a:t>using Medical Imagery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4D3DBF3-7B36-4DEC-97F3-5D7FFBC2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Alister George Luiz</a:t>
            </a:r>
          </a:p>
          <a:p>
            <a:r>
              <a:rPr lang="en-US" dirty="0"/>
              <a:t>Supervisor: Dr. Hani Ragab</a:t>
            </a:r>
          </a:p>
        </p:txBody>
      </p:sp>
    </p:spTree>
    <p:extLst>
      <p:ext uri="{BB962C8B-B14F-4D97-AF65-F5344CB8AC3E}">
        <p14:creationId xmlns:p14="http://schemas.microsoft.com/office/powerpoint/2010/main" val="427526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26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X-ray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370150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Our model is trained and tested on images from a Kaggle dataset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C759F-3B51-4B34-B052-D81303C51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3" t="21433" r="4466" b="52805"/>
          <a:stretch/>
        </p:blipFill>
        <p:spPr>
          <a:xfrm>
            <a:off x="1176295" y="3156029"/>
            <a:ext cx="6791410" cy="132508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64E1D-CAA8-4E0B-B5E6-094E01A8E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51" t="48748" r="6714" b="14315"/>
          <a:stretch/>
        </p:blipFill>
        <p:spPr>
          <a:xfrm>
            <a:off x="1176295" y="4481109"/>
            <a:ext cx="6833162" cy="1981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C0E930-507B-49A5-B76C-DFD4E4C20655}"/>
              </a:ext>
            </a:extLst>
          </p:cNvPr>
          <p:cNvSpPr txBox="1"/>
          <p:nvPr/>
        </p:nvSpPr>
        <p:spPr>
          <a:xfrm>
            <a:off x="4378014" y="646294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4"/>
              </a:rPr>
              <a:t>Chest X-ray (Covid-19 &amp; Pneumonia) | Kaggle</a:t>
            </a:r>
            <a:endParaRPr lang="en-US" sz="1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3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Data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35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Generates more training samples...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B0119F04-7100-487F-922D-20FD677FA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53" y="586385"/>
            <a:ext cx="2606484" cy="2642101"/>
          </a:xfrm>
          <a:prstGeom prst="rect">
            <a:avLst/>
          </a:prstGeom>
        </p:spPr>
      </p:pic>
      <p:pic>
        <p:nvPicPr>
          <p:cNvPr id="13" name="Picture 12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960E19EE-93E5-4094-9B58-AAB487E8F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66" y="4176272"/>
            <a:ext cx="2163757" cy="2194913"/>
          </a:xfrm>
          <a:prstGeom prst="rect">
            <a:avLst/>
          </a:prstGeom>
        </p:spPr>
      </p:pic>
      <p:pic>
        <p:nvPicPr>
          <p:cNvPr id="16" name="Picture 15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21C5D5FC-4517-4138-8422-7A098A59C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4630" r="6652" b="9479"/>
          <a:stretch/>
        </p:blipFill>
        <p:spPr>
          <a:xfrm>
            <a:off x="4024824" y="4172762"/>
            <a:ext cx="2078248" cy="2198423"/>
          </a:xfrm>
          <a:prstGeom prst="rect">
            <a:avLst/>
          </a:prstGeom>
        </p:spPr>
      </p:pic>
      <p:pic>
        <p:nvPicPr>
          <p:cNvPr id="18" name="Picture 17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3E899492-503E-4758-8BE9-D9F9B26166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75"/>
          <a:stretch/>
        </p:blipFill>
        <p:spPr>
          <a:xfrm>
            <a:off x="6366434" y="4172762"/>
            <a:ext cx="2343122" cy="22163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9E2AA9-B949-41EB-9FCC-25F21C7425A2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flipH="1">
            <a:off x="2578845" y="3228486"/>
            <a:ext cx="4959150" cy="947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8667-4E08-411B-ACF7-C6048DD23DAD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5063948" y="3228486"/>
            <a:ext cx="2474047" cy="944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539B9-E905-49B4-8AA3-05F730541D94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>
            <a:off x="7537995" y="3228486"/>
            <a:ext cx="0" cy="944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7" y="2769840"/>
            <a:ext cx="420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Each training image undergoes three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badi" panose="020B0604020104020204" pitchFamily="34" charset="0"/>
              </a:rPr>
              <a:t>5° rotation, +2% zooming, and 2° Shearing</a:t>
            </a: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4BF4B9-5B38-4B64-86B7-639154187FDE}"/>
              </a:ext>
            </a:extLst>
          </p:cNvPr>
          <p:cNvSpPr txBox="1"/>
          <p:nvPr/>
        </p:nvSpPr>
        <p:spPr>
          <a:xfrm>
            <a:off x="1913289" y="6347602"/>
            <a:ext cx="1331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5° Rotation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768B86-224B-40CC-9072-44D679827FE0}"/>
              </a:ext>
            </a:extLst>
          </p:cNvPr>
          <p:cNvSpPr txBox="1"/>
          <p:nvPr/>
        </p:nvSpPr>
        <p:spPr>
          <a:xfrm>
            <a:off x="4240883" y="6347602"/>
            <a:ext cx="1635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+2% Zooming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2AE652-E934-4CF0-979C-5BC9B13D338E}"/>
              </a:ext>
            </a:extLst>
          </p:cNvPr>
          <p:cNvSpPr txBox="1"/>
          <p:nvPr/>
        </p:nvSpPr>
        <p:spPr>
          <a:xfrm>
            <a:off x="6872441" y="6386095"/>
            <a:ext cx="1339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E6A71"/>
                </a:solidFill>
                <a:latin typeface="Abadi" panose="020B0604020104020204" pitchFamily="34" charset="0"/>
              </a:rPr>
              <a:t>2</a:t>
            </a:r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° Shearing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0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402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Dataset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370150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A balanced dataset of 572 images per class was prepared.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F0FD9-8199-49C9-B840-C578FC904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4" t="48748" r="12524" b="23463"/>
          <a:stretch/>
        </p:blipFill>
        <p:spPr>
          <a:xfrm>
            <a:off x="973186" y="3604334"/>
            <a:ext cx="7197627" cy="19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08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X-ray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35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DenseNet121, ResNet50, and VGG16.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7" y="2769840"/>
            <a:ext cx="420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We have experimented with 3 deep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Performance improved via ensembling the base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09F8C-8938-4107-AA14-026766EC8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6" t="23721" r="9141" b="41422"/>
          <a:stretch/>
        </p:blipFill>
        <p:spPr>
          <a:xfrm>
            <a:off x="306741" y="4771860"/>
            <a:ext cx="4025562" cy="11960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A6D9BE-E9D9-4744-8540-6280BF2017F2}"/>
              </a:ext>
            </a:extLst>
          </p:cNvPr>
          <p:cNvSpPr txBox="1"/>
          <p:nvPr/>
        </p:nvSpPr>
        <p:spPr>
          <a:xfrm>
            <a:off x="1610291" y="6099027"/>
            <a:ext cx="141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DenseNet121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737C3-E1DD-4136-ABFA-890620B6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7" t="23808" r="9142" b="32610"/>
          <a:stretch/>
        </p:blipFill>
        <p:spPr>
          <a:xfrm>
            <a:off x="4811699" y="4488840"/>
            <a:ext cx="3957926" cy="14790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396949-6618-4681-8D84-4AA44F7F7A77}"/>
              </a:ext>
            </a:extLst>
          </p:cNvPr>
          <p:cNvSpPr txBox="1"/>
          <p:nvPr/>
        </p:nvSpPr>
        <p:spPr>
          <a:xfrm>
            <a:off x="6081204" y="6099027"/>
            <a:ext cx="141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ResNet50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A93FF9-BF46-4B92-98C0-355465FC6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20" t="23892" r="24093" b="38544"/>
          <a:stretch/>
        </p:blipFill>
        <p:spPr>
          <a:xfrm>
            <a:off x="4811700" y="1388122"/>
            <a:ext cx="3837454" cy="22162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947CA3-757E-445B-BCA5-D18E05BE1D0C}"/>
              </a:ext>
            </a:extLst>
          </p:cNvPr>
          <p:cNvSpPr txBox="1"/>
          <p:nvPr/>
        </p:nvSpPr>
        <p:spPr>
          <a:xfrm>
            <a:off x="6043008" y="3631615"/>
            <a:ext cx="141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VGG16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63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8" y="2246032"/>
            <a:ext cx="3869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Significant performance improvement with Ensemble Model.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352B1-2B4B-4C67-8FD5-9574207CA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7" t="47368" r="11652" b="24498"/>
          <a:stretch/>
        </p:blipFill>
        <p:spPr>
          <a:xfrm>
            <a:off x="800066" y="3637342"/>
            <a:ext cx="7543868" cy="19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1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RT-PCR test and CNN.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6" y="2956264"/>
            <a:ext cx="5032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Metrics for the RT-PCR test obtained from the study conducted by IDSA.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A basic CNN model was also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Only COVID-19 class utilized for performance comparison.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C4CC4-F99A-4D6D-BE54-4B860D1B1F5C}"/>
              </a:ext>
            </a:extLst>
          </p:cNvPr>
          <p:cNvSpPr txBox="1"/>
          <p:nvPr/>
        </p:nvSpPr>
        <p:spPr>
          <a:xfrm>
            <a:off x="4378014" y="650190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Abadi" panose="020B0604020104020204" pitchFamily="34" charset="0"/>
                <a:hlinkClick r:id="rId2"/>
              </a:rPr>
              <a:t>RT-PCR Testing (idsociety.org)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3FFBB-8242-482F-B029-A2550EC60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97" t="52028" r="24175" b="24549"/>
          <a:stretch/>
        </p:blipFill>
        <p:spPr>
          <a:xfrm>
            <a:off x="3919980" y="4575913"/>
            <a:ext cx="4984315" cy="18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8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Related Studies.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5" y="2956264"/>
            <a:ext cx="529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Our Ensemble model outperforms results obtained by related studies across most metrics.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96-C7D9-4F72-934D-F00FBA4EB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1" t="34481" r="11957" b="31748"/>
          <a:stretch/>
        </p:blipFill>
        <p:spPr>
          <a:xfrm>
            <a:off x="443884" y="3784890"/>
            <a:ext cx="8256232" cy="2610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FD771-BA2F-4057-A827-F6A92C62EFAB}"/>
              </a:ext>
            </a:extLst>
          </p:cNvPr>
          <p:cNvSpPr/>
          <p:nvPr/>
        </p:nvSpPr>
        <p:spPr>
          <a:xfrm>
            <a:off x="1571348" y="4350058"/>
            <a:ext cx="346229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6BA62-BFAD-439A-B541-047FD8BD037A}"/>
              </a:ext>
            </a:extLst>
          </p:cNvPr>
          <p:cNvSpPr/>
          <p:nvPr/>
        </p:nvSpPr>
        <p:spPr>
          <a:xfrm>
            <a:off x="1744462" y="4817918"/>
            <a:ext cx="346229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828814-3F0C-4A88-8305-89978B3AF417}"/>
              </a:ext>
            </a:extLst>
          </p:cNvPr>
          <p:cNvSpPr/>
          <p:nvPr/>
        </p:nvSpPr>
        <p:spPr>
          <a:xfrm>
            <a:off x="1633491" y="5200980"/>
            <a:ext cx="346229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CA9CB0-A325-4F79-8967-288267F6458E}"/>
              </a:ext>
            </a:extLst>
          </p:cNvPr>
          <p:cNvSpPr/>
          <p:nvPr/>
        </p:nvSpPr>
        <p:spPr>
          <a:xfrm>
            <a:off x="1571348" y="5584042"/>
            <a:ext cx="346229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6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Radiologist Findings.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6" y="4353108"/>
            <a:ext cx="5032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Heatmaps obtained validated using Radiologist Findings.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Heatmaps also correspond </a:t>
            </a:r>
            <a:r>
              <a:rPr lang="en-US" b="0" i="0" dirty="0">
                <a:effectLst/>
                <a:latin typeface="Abadi" panose="020B0604020104020204" pitchFamily="34" charset="0"/>
              </a:rPr>
              <a:t>to regions highlighted by Harmon et al. and Li et al.</a:t>
            </a:r>
            <a:endParaRPr lang="en-GB" b="0" i="0" dirty="0">
              <a:effectLst/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57E8F-D314-45F7-9864-22D0CD1DE304}"/>
              </a:ext>
            </a:extLst>
          </p:cNvPr>
          <p:cNvSpPr txBox="1"/>
          <p:nvPr/>
        </p:nvSpPr>
        <p:spPr>
          <a:xfrm>
            <a:off x="1961965" y="6302211"/>
            <a:ext cx="7084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2"/>
              </a:rPr>
              <a:t>Li et al. | Radiology (rsna.org)</a:t>
            </a:r>
            <a:endParaRPr lang="en-GB" sz="1200" dirty="0">
              <a:latin typeface="Abadi" panose="020B0604020104020204" pitchFamily="34" charset="0"/>
              <a:hlinkClick r:id="rId3"/>
            </a:endParaRPr>
          </a:p>
          <a:p>
            <a:pPr algn="r"/>
            <a:r>
              <a:rPr lang="en-GB" sz="1200" dirty="0">
                <a:latin typeface="Abadi" panose="020B0604020104020204" pitchFamily="34" charset="0"/>
                <a:hlinkClick r:id="rId3"/>
              </a:rPr>
              <a:t>Harmon et al.| Nature Communications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F394FE-74EE-4F17-8F8C-3E0B1D09A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11" t="31833" r="22636" b="25362"/>
          <a:stretch/>
        </p:blipFill>
        <p:spPr>
          <a:xfrm>
            <a:off x="5594254" y="1088629"/>
            <a:ext cx="3360654" cy="2201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FD0249-49AE-43E9-98EC-476D68C8CD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03" t="31661" r="23344" b="25534"/>
          <a:stretch/>
        </p:blipFill>
        <p:spPr>
          <a:xfrm>
            <a:off x="5589360" y="3316262"/>
            <a:ext cx="3360654" cy="22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2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26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CT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370150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Our model is trained and tested on images from a Kaggle dataset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2DC90-F3FA-42E9-957F-9763B7EDD863}"/>
              </a:ext>
            </a:extLst>
          </p:cNvPr>
          <p:cNvSpPr txBox="1"/>
          <p:nvPr/>
        </p:nvSpPr>
        <p:spPr>
          <a:xfrm>
            <a:off x="4378014" y="643363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2"/>
              </a:rPr>
              <a:t>CT Scans for COVID-19 Classification | Kaggle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665A8-4B92-49BA-83A4-4DDFF5E39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9" t="21823" r="4966" b="52978"/>
          <a:stretch/>
        </p:blipFill>
        <p:spPr>
          <a:xfrm>
            <a:off x="1249308" y="3094934"/>
            <a:ext cx="6197726" cy="1192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FEA541-63EE-49BA-B29A-17CCA5603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16" t="34423" r="6423" b="26093"/>
          <a:stretch/>
        </p:blipFill>
        <p:spPr>
          <a:xfrm>
            <a:off x="1249308" y="4260574"/>
            <a:ext cx="6197726" cy="19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3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745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Lung Parenchyma</a:t>
            </a:r>
          </a:p>
          <a:p>
            <a:r>
              <a:rPr lang="en-US" sz="3600" b="1" dirty="0">
                <a:latin typeface="Abadi" panose="020B0604020104020204" pitchFamily="34" charset="0"/>
              </a:rPr>
              <a:t>Extraction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759228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Vital pre-requisite for CT scan classification.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2DC90-F3FA-42E9-957F-9763B7EDD863}"/>
              </a:ext>
            </a:extLst>
          </p:cNvPr>
          <p:cNvSpPr txBox="1"/>
          <p:nvPr/>
        </p:nvSpPr>
        <p:spPr>
          <a:xfrm>
            <a:off x="4378014" y="643363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2"/>
              </a:rPr>
              <a:t>CT Scans for COVID-19 Classification | Kaggle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E4633-D64F-48E1-84EC-56EFFE46B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28" t="35113" r="2621" b="28296"/>
          <a:stretch/>
        </p:blipFill>
        <p:spPr>
          <a:xfrm>
            <a:off x="1683701" y="3481695"/>
            <a:ext cx="5776598" cy="28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8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901EA74-D5B0-4892-B7FB-04528E0CF209}"/>
              </a:ext>
            </a:extLst>
          </p:cNvPr>
          <p:cNvSpPr txBox="1"/>
          <p:nvPr/>
        </p:nvSpPr>
        <p:spPr>
          <a:xfrm>
            <a:off x="4882718" y="6294696"/>
            <a:ext cx="4030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2"/>
              </a:rPr>
              <a:t>WHO Coronavirus (COVID-19) Dashboard | WHO Coronavirus (COVID-19) Dashboard With Vaccination Data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1028" name="Picture 4" descr="Use links below to save image.">
            <a:extLst>
              <a:ext uri="{FF2B5EF4-FFF2-40B4-BE49-F238E27FC236}">
                <a16:creationId xmlns:a16="http://schemas.microsoft.com/office/drawing/2014/main" id="{E4F60BF9-B246-4720-8B3B-9D968D79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23" y="208245"/>
            <a:ext cx="6127477" cy="147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se links below to save image.">
            <a:extLst>
              <a:ext uri="{FF2B5EF4-FFF2-40B4-BE49-F238E27FC236}">
                <a16:creationId xmlns:a16="http://schemas.microsoft.com/office/drawing/2014/main" id="{78815BD4-D5C0-403B-A1EA-0DDB9783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66" y="1680542"/>
            <a:ext cx="6127477" cy="12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se links below to save image.">
            <a:extLst>
              <a:ext uri="{FF2B5EF4-FFF2-40B4-BE49-F238E27FC236}">
                <a16:creationId xmlns:a16="http://schemas.microsoft.com/office/drawing/2014/main" id="{667348F4-695D-4ED2-89D8-69976AE1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7" y="3162559"/>
            <a:ext cx="8970886" cy="31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6B124B-EB8F-4E95-963C-9FFCDF4C03A6}"/>
              </a:ext>
            </a:extLst>
          </p:cNvPr>
          <p:cNvSpPr txBox="1"/>
          <p:nvPr/>
        </p:nvSpPr>
        <p:spPr>
          <a:xfrm>
            <a:off x="133500" y="1502705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badi" panose="020B0604020104020204" pitchFamily="34" charset="0"/>
              </a:rPr>
              <a:t>Trends in Coronavirus Cases</a:t>
            </a:r>
          </a:p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badi" panose="020B0604020104020204" pitchFamily="34" charset="0"/>
              </a:rPr>
              <a:t>Worldwide</a:t>
            </a:r>
          </a:p>
        </p:txBody>
      </p:sp>
    </p:spTree>
    <p:extLst>
      <p:ext uri="{BB962C8B-B14F-4D97-AF65-F5344CB8AC3E}">
        <p14:creationId xmlns:p14="http://schemas.microsoft.com/office/powerpoint/2010/main" val="138296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Data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35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Generates more training samples...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9E2AA9-B949-41EB-9FCC-25F21C7425A2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 flipH="1">
            <a:off x="2495222" y="3266225"/>
            <a:ext cx="5042771" cy="12037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8667-4E08-411B-ACF7-C6048DD23DAD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 flipH="1">
            <a:off x="5016608" y="3266225"/>
            <a:ext cx="2521385" cy="1196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539B9-E905-49B4-8AA3-05F730541D94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>
            <a:off x="7537993" y="3266225"/>
            <a:ext cx="0" cy="1235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7" y="2769840"/>
            <a:ext cx="420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Each training image undergoes three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badi" panose="020B0604020104020204" pitchFamily="34" charset="0"/>
              </a:rPr>
              <a:t>5° rotation, +2% zooming, and 2° Shearing</a:t>
            </a: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4BF4B9-5B38-4B64-86B7-639154187FDE}"/>
              </a:ext>
            </a:extLst>
          </p:cNvPr>
          <p:cNvSpPr txBox="1"/>
          <p:nvPr/>
        </p:nvSpPr>
        <p:spPr>
          <a:xfrm>
            <a:off x="1913289" y="6347602"/>
            <a:ext cx="1331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5° Rotation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768B86-224B-40CC-9072-44D679827FE0}"/>
              </a:ext>
            </a:extLst>
          </p:cNvPr>
          <p:cNvSpPr txBox="1"/>
          <p:nvPr/>
        </p:nvSpPr>
        <p:spPr>
          <a:xfrm>
            <a:off x="4240883" y="6347602"/>
            <a:ext cx="1635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+2% Zooming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2AE652-E934-4CF0-979C-5BC9B13D338E}"/>
              </a:ext>
            </a:extLst>
          </p:cNvPr>
          <p:cNvSpPr txBox="1"/>
          <p:nvPr/>
        </p:nvSpPr>
        <p:spPr>
          <a:xfrm>
            <a:off x="6872441" y="6386095"/>
            <a:ext cx="1339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E6A71"/>
                </a:solidFill>
                <a:latin typeface="Abadi" panose="020B0604020104020204" pitchFamily="34" charset="0"/>
              </a:rPr>
              <a:t>2</a:t>
            </a:r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° Shearing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4" name="Picture 3" descr="A close up of the moon&#10;&#10;Description automatically generated with low confidence">
            <a:extLst>
              <a:ext uri="{FF2B5EF4-FFF2-40B4-BE49-F238E27FC236}">
                <a16:creationId xmlns:a16="http://schemas.microsoft.com/office/drawing/2014/main" id="{6789C4D8-1201-4C5E-91C7-B546C665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43" y="673726"/>
            <a:ext cx="2592499" cy="2592499"/>
          </a:xfrm>
          <a:prstGeom prst="rect">
            <a:avLst/>
          </a:prstGeom>
        </p:spPr>
      </p:pic>
      <p:pic>
        <p:nvPicPr>
          <p:cNvPr id="14" name="Picture 13" descr="A picture containing dark, black, echinoderm&#10;&#10;Description automatically generated">
            <a:extLst>
              <a:ext uri="{FF2B5EF4-FFF2-40B4-BE49-F238E27FC236}">
                <a16:creationId xmlns:a16="http://schemas.microsoft.com/office/drawing/2014/main" id="{E090CB40-3E00-4732-9815-3007CC166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98" y="4470022"/>
            <a:ext cx="2078247" cy="18775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72374A-3AB9-43E7-BBDE-4A3178A1B9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20" t="14135" r="22231" b="11289"/>
          <a:stretch/>
        </p:blipFill>
        <p:spPr>
          <a:xfrm>
            <a:off x="3782433" y="4463028"/>
            <a:ext cx="2468349" cy="1877580"/>
          </a:xfrm>
          <a:prstGeom prst="rect">
            <a:avLst/>
          </a:prstGeom>
        </p:spPr>
      </p:pic>
      <p:pic>
        <p:nvPicPr>
          <p:cNvPr id="35" name="Picture 34" descr="A picture containing text, building material, stone&#10;&#10;Description automatically generated">
            <a:extLst>
              <a:ext uri="{FF2B5EF4-FFF2-40B4-BE49-F238E27FC236}">
                <a16:creationId xmlns:a16="http://schemas.microsoft.com/office/drawing/2014/main" id="{27186C9C-DC97-4681-BED3-3D8C3937E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"/>
          <a:stretch/>
        </p:blipFill>
        <p:spPr>
          <a:xfrm>
            <a:off x="6528009" y="4501521"/>
            <a:ext cx="2019968" cy="18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5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402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Dataset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370150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A balanced dataset of 3993 images per class was prepared.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BFCC7-E58D-4273-911D-2512800A6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8" t="58020" r="17767" b="23808"/>
          <a:stretch/>
        </p:blipFill>
        <p:spPr>
          <a:xfrm>
            <a:off x="878345" y="3841520"/>
            <a:ext cx="7387310" cy="15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62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CT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35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UNet, UNet++, and Attention UNet.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7" y="2769840"/>
            <a:ext cx="420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We have experimented with 3 deep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Performance improved via ensembling the base models.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6D9BE-E9D9-4744-8540-6280BF2017F2}"/>
              </a:ext>
            </a:extLst>
          </p:cNvPr>
          <p:cNvSpPr txBox="1"/>
          <p:nvPr/>
        </p:nvSpPr>
        <p:spPr>
          <a:xfrm>
            <a:off x="1610291" y="6099027"/>
            <a:ext cx="15679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Attention UNet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396949-6618-4681-8D84-4AA44F7F7A77}"/>
              </a:ext>
            </a:extLst>
          </p:cNvPr>
          <p:cNvSpPr txBox="1"/>
          <p:nvPr/>
        </p:nvSpPr>
        <p:spPr>
          <a:xfrm>
            <a:off x="6118652" y="6099027"/>
            <a:ext cx="141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UNet++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947CA3-757E-445B-BCA5-D18E05BE1D0C}"/>
              </a:ext>
            </a:extLst>
          </p:cNvPr>
          <p:cNvSpPr txBox="1"/>
          <p:nvPr/>
        </p:nvSpPr>
        <p:spPr>
          <a:xfrm>
            <a:off x="6043008" y="3631615"/>
            <a:ext cx="141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UNet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F6813-349E-4EC4-9B6B-D4CB2AC25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2" t="24585" r="11471" b="5202"/>
          <a:stretch/>
        </p:blipFill>
        <p:spPr>
          <a:xfrm>
            <a:off x="5031954" y="1116690"/>
            <a:ext cx="3737671" cy="2383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C629BF-52F0-44EB-8AE7-06B92DAA8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9" t="23549" r="3585" b="3787"/>
          <a:stretch/>
        </p:blipFill>
        <p:spPr>
          <a:xfrm>
            <a:off x="5094934" y="4101333"/>
            <a:ext cx="3808426" cy="19753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A12242-F0AE-4AA7-87C5-F12A09647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20" y="4129363"/>
            <a:ext cx="4357613" cy="19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907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8" y="2246032"/>
            <a:ext cx="3869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Significant performance improvement with Ensemble Model.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36546-04EB-443D-A020-0A6BA2508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6" t="38194" r="16991" b="37604"/>
          <a:stretch/>
        </p:blipFill>
        <p:spPr>
          <a:xfrm>
            <a:off x="910024" y="3429000"/>
            <a:ext cx="7323952" cy="19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52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RT-PCR test and CNN.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6" y="2956264"/>
            <a:ext cx="5032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Metrics for the RT-PCR test obtained from the study conducted by IDSA.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A basic CNN model was also implemented.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C4CC4-F99A-4D6D-BE54-4B860D1B1F5C}"/>
              </a:ext>
            </a:extLst>
          </p:cNvPr>
          <p:cNvSpPr txBox="1"/>
          <p:nvPr/>
        </p:nvSpPr>
        <p:spPr>
          <a:xfrm>
            <a:off x="4324746" y="650190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Abadi" panose="020B0604020104020204" pitchFamily="34" charset="0"/>
                <a:hlinkClick r:id="rId2"/>
              </a:rPr>
              <a:t>RT-PCR Testing (idsociety.org)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BAC0B-FA00-4EB4-8258-89A0DD42A8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3" t="45679" r="26796" b="35890"/>
          <a:stretch/>
        </p:blipFill>
        <p:spPr>
          <a:xfrm>
            <a:off x="4087538" y="4504119"/>
            <a:ext cx="4816757" cy="16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3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Related Studies.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5" y="2956264"/>
            <a:ext cx="529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Our Ensemble model outperforms results obtained by related studies across all metrics.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87BB2-9CF8-4A5A-B67E-08A8E1F15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19" t="42362" r="17199" b="20874"/>
          <a:stretch/>
        </p:blipFill>
        <p:spPr>
          <a:xfrm>
            <a:off x="1376040" y="3718005"/>
            <a:ext cx="6536948" cy="26991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46800C-B84D-409D-8C5F-80382B5B33ED}"/>
              </a:ext>
            </a:extLst>
          </p:cNvPr>
          <p:cNvSpPr/>
          <p:nvPr/>
        </p:nvSpPr>
        <p:spPr>
          <a:xfrm>
            <a:off x="2251152" y="4181383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A46507-FDDC-4993-A3AD-FBA564BF505B}"/>
              </a:ext>
            </a:extLst>
          </p:cNvPr>
          <p:cNvSpPr/>
          <p:nvPr/>
        </p:nvSpPr>
        <p:spPr>
          <a:xfrm>
            <a:off x="2098343" y="4507430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5796D7-3A2F-4FC6-AA62-BF2C3020606B}"/>
              </a:ext>
            </a:extLst>
          </p:cNvPr>
          <p:cNvSpPr/>
          <p:nvPr/>
        </p:nvSpPr>
        <p:spPr>
          <a:xfrm>
            <a:off x="2251152" y="4833477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DC1ECF-92F2-488B-9C16-67D8118610E4}"/>
              </a:ext>
            </a:extLst>
          </p:cNvPr>
          <p:cNvSpPr/>
          <p:nvPr/>
        </p:nvSpPr>
        <p:spPr>
          <a:xfrm>
            <a:off x="2332530" y="5167197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5BE187-664D-48F3-A58D-8AA5CC9A038C}"/>
              </a:ext>
            </a:extLst>
          </p:cNvPr>
          <p:cNvSpPr/>
          <p:nvPr/>
        </p:nvSpPr>
        <p:spPr>
          <a:xfrm>
            <a:off x="2270387" y="5483804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E6CA3-99C1-4B0E-BC7D-3E60CF3C8D45}"/>
              </a:ext>
            </a:extLst>
          </p:cNvPr>
          <p:cNvSpPr/>
          <p:nvPr/>
        </p:nvSpPr>
        <p:spPr>
          <a:xfrm>
            <a:off x="2028392" y="5800411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33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Radiologist Findings.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6" y="4353108"/>
            <a:ext cx="5032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Heatmaps obtained validated using Radiologist Findings.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Heatmaps also correspond </a:t>
            </a:r>
            <a:r>
              <a:rPr lang="en-US" b="0" i="0" dirty="0">
                <a:effectLst/>
                <a:latin typeface="Abadi" panose="020B0604020104020204" pitchFamily="34" charset="0"/>
              </a:rPr>
              <a:t>to regions highlighted by Harmon et al., Li et al., and Chung et al.</a:t>
            </a:r>
            <a:endParaRPr lang="en-GB" b="0" i="0" dirty="0">
              <a:effectLst/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57E8F-D314-45F7-9864-22D0CD1DE304}"/>
              </a:ext>
            </a:extLst>
          </p:cNvPr>
          <p:cNvSpPr txBox="1"/>
          <p:nvPr/>
        </p:nvSpPr>
        <p:spPr>
          <a:xfrm>
            <a:off x="1944210" y="6142413"/>
            <a:ext cx="7084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2"/>
              </a:rPr>
              <a:t>Li et al. | Radiology (rsna.org)</a:t>
            </a:r>
            <a:endParaRPr lang="en-GB" sz="1200" dirty="0">
              <a:latin typeface="Abadi" panose="020B0604020104020204" pitchFamily="34" charset="0"/>
              <a:hlinkClick r:id="rId3"/>
            </a:endParaRPr>
          </a:p>
          <a:p>
            <a:pPr algn="r"/>
            <a:r>
              <a:rPr lang="en-GB" sz="1200" dirty="0">
                <a:latin typeface="Abadi" panose="020B0604020104020204" pitchFamily="34" charset="0"/>
                <a:hlinkClick r:id="rId3"/>
              </a:rPr>
              <a:t>Harmon et al.| Nature Communications</a:t>
            </a:r>
            <a:endParaRPr lang="en-GB" sz="1200" dirty="0">
              <a:latin typeface="Abadi" panose="020B0604020104020204" pitchFamily="34" charset="0"/>
            </a:endParaRPr>
          </a:p>
          <a:p>
            <a:pPr algn="r"/>
            <a:r>
              <a:rPr lang="en-GB" sz="1200" dirty="0">
                <a:latin typeface="Abadi" panose="020B0604020104020204" pitchFamily="34" charset="0"/>
                <a:hlinkClick r:id="rId4"/>
              </a:rPr>
              <a:t>Chung et al. | Radiology (rsna.org)</a:t>
            </a:r>
            <a:endParaRPr lang="en-US" sz="1200" dirty="0">
              <a:latin typeface="Abadi" panose="020B0604020104020204" pitchFamily="34" charset="0"/>
            </a:endParaRPr>
          </a:p>
          <a:p>
            <a:pPr algn="r"/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2F444-F436-4EE9-8D63-2952CBA55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69" t="40246" r="21082" b="8447"/>
          <a:stretch/>
        </p:blipFill>
        <p:spPr>
          <a:xfrm>
            <a:off x="5651700" y="1534572"/>
            <a:ext cx="3261475" cy="2112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DDB70-E00B-4EFA-A063-5BB66AD336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66" t="40246" r="10485" b="8792"/>
          <a:stretch/>
        </p:blipFill>
        <p:spPr>
          <a:xfrm>
            <a:off x="5666462" y="3662466"/>
            <a:ext cx="3246713" cy="21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Web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6" y="2230602"/>
            <a:ext cx="4659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badi" panose="020B0604020104020204" pitchFamily="34" charset="0"/>
              </a:rPr>
              <a:t>Simple portal that allows real-time diagnosis and heatmap visualization.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38880-CA67-4A7B-AE24-DBEB2364B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86"/>
          <a:stretch/>
        </p:blipFill>
        <p:spPr>
          <a:xfrm>
            <a:off x="577049" y="4354259"/>
            <a:ext cx="4142447" cy="2095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3427B-5043-4E95-9C99-B28AFC7DA98D}"/>
              </a:ext>
            </a:extLst>
          </p:cNvPr>
          <p:cNvSpPr txBox="1"/>
          <p:nvPr/>
        </p:nvSpPr>
        <p:spPr>
          <a:xfrm>
            <a:off x="6573915" y="6495780"/>
            <a:ext cx="2445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Abadi" panose="020B0604020104020204" pitchFamily="34" charset="0"/>
                <a:hlinkClick r:id="rId3"/>
              </a:rPr>
              <a:t>http://40.76.124.61/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30772-30C5-4AB6-AF1B-972233E21C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60"/>
          <a:stretch/>
        </p:blipFill>
        <p:spPr>
          <a:xfrm>
            <a:off x="4954364" y="242205"/>
            <a:ext cx="3939031" cy="19883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E3CA42-C2E0-4911-8ECC-6D845B2160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41"/>
          <a:stretch/>
        </p:blipFill>
        <p:spPr>
          <a:xfrm>
            <a:off x="4965264" y="2335083"/>
            <a:ext cx="3928131" cy="1994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7DBBAB-A219-465C-92AF-79A2B1A3F1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86"/>
          <a:stretch/>
        </p:blipFill>
        <p:spPr>
          <a:xfrm>
            <a:off x="4954364" y="4433902"/>
            <a:ext cx="3939031" cy="19922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A9FAADD-1540-42E0-B831-944FEF99C38E}"/>
              </a:ext>
            </a:extLst>
          </p:cNvPr>
          <p:cNvSpPr txBox="1"/>
          <p:nvPr/>
        </p:nvSpPr>
        <p:spPr>
          <a:xfrm>
            <a:off x="209640" y="301250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The front-end of the web application is built using Google’s Flutter UI Toolkit.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A Flask application is also deployed serving as backend. 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5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Source Code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GitHub Logos and Usage · GitHub">
            <a:extLst>
              <a:ext uri="{FF2B5EF4-FFF2-40B4-BE49-F238E27FC236}">
                <a16:creationId xmlns:a16="http://schemas.microsoft.com/office/drawing/2014/main" id="{C8B541AD-0D2F-4E95-8061-F422142C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4" y="2899725"/>
            <a:ext cx="3174957" cy="317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F6107F-4579-4E82-BB74-159F1C5CF162}"/>
              </a:ext>
            </a:extLst>
          </p:cNvPr>
          <p:cNvSpPr txBox="1"/>
          <p:nvPr/>
        </p:nvSpPr>
        <p:spPr>
          <a:xfrm>
            <a:off x="214386" y="2241998"/>
            <a:ext cx="4357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Where to find our source code and resources.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0590334-E823-4866-A370-09554B2D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785" y="3026682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5DEFA2-6072-4067-94BF-23F83785627E}"/>
              </a:ext>
            </a:extLst>
          </p:cNvPr>
          <p:cNvSpPr txBox="1"/>
          <p:nvPr/>
        </p:nvSpPr>
        <p:spPr>
          <a:xfrm>
            <a:off x="643035" y="5780667"/>
            <a:ext cx="2463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  <a:hlinkClick r:id="rId4"/>
              </a:rPr>
              <a:t>AlisterLuiz/Dissertation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D4550-5B51-4A7C-81B0-973C3A1269B1}"/>
              </a:ext>
            </a:extLst>
          </p:cNvPr>
          <p:cNvSpPr txBox="1"/>
          <p:nvPr/>
        </p:nvSpPr>
        <p:spPr>
          <a:xfrm>
            <a:off x="5145941" y="5780667"/>
            <a:ext cx="257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5"/>
              </a:rPr>
              <a:t>Dissertation - OneDrive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63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293F2-B9AB-44F3-91C2-248F02030B54}"/>
              </a:ext>
            </a:extLst>
          </p:cNvPr>
          <p:cNvSpPr txBox="1"/>
          <p:nvPr/>
        </p:nvSpPr>
        <p:spPr>
          <a:xfrm>
            <a:off x="214386" y="2230602"/>
            <a:ext cx="435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Summary of this project…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F859B-BD3D-40D0-9A95-826E25F93F51}"/>
              </a:ext>
            </a:extLst>
          </p:cNvPr>
          <p:cNvSpPr txBox="1"/>
          <p:nvPr/>
        </p:nvSpPr>
        <p:spPr>
          <a:xfrm>
            <a:off x="214385" y="3057738"/>
            <a:ext cx="54837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Proposed </a:t>
            </a:r>
            <a:r>
              <a:rPr lang="en-GB" b="0" i="0" dirty="0">
                <a:effectLst/>
                <a:latin typeface="Abadi" panose="020B0604020104020204" pitchFamily="34" charset="0"/>
              </a:rPr>
              <a:t>an ensemble learning approach for COVID-19 and Pneumonia diagnosis.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Higher accuracy than all the reported papers and RT-PCR test for both X-ray and CT scans.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Validated our results with the help of a senior Radiologist.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</a:t>
            </a:r>
            <a:r>
              <a:rPr lang="en-GB" b="0" i="0" dirty="0">
                <a:effectLst/>
                <a:latin typeface="Abadi" panose="020B0604020104020204" pitchFamily="34" charset="0"/>
              </a:rPr>
              <a:t>rafted a research paper on the experiments conducted for X-ray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I</a:t>
            </a:r>
            <a:r>
              <a:rPr lang="en-GB" b="0" i="0" dirty="0">
                <a:effectLst/>
                <a:latin typeface="Abadi" panose="020B0604020104020204" pitchFamily="34" charset="0"/>
              </a:rPr>
              <a:t>ntend to publish it to the </a:t>
            </a:r>
            <a:r>
              <a:rPr lang="en-GB" b="0" i="1" dirty="0">
                <a:effectLst/>
                <a:latin typeface="Abadi" panose="020B0604020104020204" pitchFamily="34" charset="0"/>
              </a:rPr>
              <a:t>Computers in Biology and Medicine</a:t>
            </a:r>
            <a:r>
              <a:rPr lang="en-GB" b="0" i="0" dirty="0">
                <a:effectLst/>
                <a:latin typeface="Abadi" panose="020B0604020104020204" pitchFamily="34" charset="0"/>
              </a:rPr>
              <a:t> journal.</a:t>
            </a:r>
          </a:p>
        </p:txBody>
      </p:sp>
    </p:spTree>
    <p:extLst>
      <p:ext uri="{BB962C8B-B14F-4D97-AF65-F5344CB8AC3E}">
        <p14:creationId xmlns:p14="http://schemas.microsoft.com/office/powerpoint/2010/main" val="179590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VID-19 test breakdown: Antibody vs. PCR testing - Chicago Tribune">
            <a:extLst>
              <a:ext uri="{FF2B5EF4-FFF2-40B4-BE49-F238E27FC236}">
                <a16:creationId xmlns:a16="http://schemas.microsoft.com/office/drawing/2014/main" id="{2FDFB106-2C66-49BF-9065-3672A59E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56" y="0"/>
            <a:ext cx="4938944" cy="27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92963" y="2131825"/>
            <a:ext cx="391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RT-PCR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F7BCA-B3BA-4D1D-9FE9-1ED190CECFD6}"/>
              </a:ext>
            </a:extLst>
          </p:cNvPr>
          <p:cNvSpPr txBox="1"/>
          <p:nvPr/>
        </p:nvSpPr>
        <p:spPr>
          <a:xfrm>
            <a:off x="292963" y="2778156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Recommended by the World Health Organization.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72D3A-312C-4AAC-A4BA-E1DD63D87D74}"/>
              </a:ext>
            </a:extLst>
          </p:cNvPr>
          <p:cNvSpPr txBox="1"/>
          <p:nvPr/>
        </p:nvSpPr>
        <p:spPr>
          <a:xfrm>
            <a:off x="412811" y="3710513"/>
            <a:ext cx="8318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However, this test involves serious downsides,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Shortage of RT-PCR test kits.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Delays in receiving test results (up to 2 days).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Has a sensitivity of 84.9% according to IDSA.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High False Negative Rate as per the study by Kucirka et al.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B0C8A-E0E9-4839-B1DE-83AD3DCE58AC}"/>
              </a:ext>
            </a:extLst>
          </p:cNvPr>
          <p:cNvSpPr txBox="1"/>
          <p:nvPr/>
        </p:nvSpPr>
        <p:spPr>
          <a:xfrm>
            <a:off x="6845423" y="6092169"/>
            <a:ext cx="214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  <a:hlinkClick r:id="rId3"/>
              </a:rPr>
              <a:t>RT-PCR Testing (idsociety.org)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4DC9BD-D2DF-4203-B715-10F790877549}"/>
              </a:ext>
            </a:extLst>
          </p:cNvPr>
          <p:cNvSpPr txBox="1"/>
          <p:nvPr/>
        </p:nvSpPr>
        <p:spPr>
          <a:xfrm>
            <a:off x="1308718" y="6304863"/>
            <a:ext cx="7680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4"/>
              </a:rPr>
              <a:t>Variation in False-Negative Rate of Reverse Transcriptase Polymerase Chain Reaction–Based SARS-CoV-2 Tests by Time Since Exposure | Annals of Internal Medicine (acpjournals.org)</a:t>
            </a:r>
            <a:endParaRPr lang="en-US" sz="1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39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322DFF6-9F0A-4C5F-BDD7-0599E6665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744" y="3080273"/>
            <a:ext cx="3024512" cy="697454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badi" panose="020B0604020104020204" pitchFamily="34" charset="0"/>
              </a:rPr>
              <a:t>Thank You!</a:t>
            </a:r>
          </a:p>
        </p:txBody>
      </p:sp>
      <p:pic>
        <p:nvPicPr>
          <p:cNvPr id="13" name="Picture 2" descr="GitHub Logos and Usage · GitHub">
            <a:extLst>
              <a:ext uri="{FF2B5EF4-FFF2-40B4-BE49-F238E27FC236}">
                <a16:creationId xmlns:a16="http://schemas.microsoft.com/office/drawing/2014/main" id="{FFA69D5B-9CAC-4005-A532-A7A451BCF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0" y="5674628"/>
            <a:ext cx="539741" cy="5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7BA6DA-F892-462C-82D7-88C148483295}"/>
              </a:ext>
            </a:extLst>
          </p:cNvPr>
          <p:cNvSpPr txBox="1"/>
          <p:nvPr/>
        </p:nvSpPr>
        <p:spPr>
          <a:xfrm>
            <a:off x="1025371" y="587581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  <a:hlinkClick r:id="rId3"/>
              </a:rPr>
              <a:t>Alister Luiz | Github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07640-E319-45EC-8071-11DED45CC87D}"/>
              </a:ext>
            </a:extLst>
          </p:cNvPr>
          <p:cNvSpPr txBox="1"/>
          <p:nvPr/>
        </p:nvSpPr>
        <p:spPr>
          <a:xfrm>
            <a:off x="1025371" y="518504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  <a:hlinkClick r:id="rId4"/>
              </a:rPr>
              <a:t>Alister Luiz | LinkedIn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1CBD1E8-7056-4579-96B0-8C290FE1E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9" y="5098977"/>
            <a:ext cx="424121" cy="424618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016A76F-F02A-4359-9EA0-269C3D9F3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9" y="4523326"/>
            <a:ext cx="424618" cy="4246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D06C32-F479-4AB5-89A1-04F074598BA9}"/>
              </a:ext>
            </a:extLst>
          </p:cNvPr>
          <p:cNvSpPr txBox="1"/>
          <p:nvPr/>
        </p:nvSpPr>
        <p:spPr>
          <a:xfrm>
            <a:off x="1025371" y="460939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  <a:hlinkClick r:id="rId7"/>
              </a:rPr>
              <a:t>https://alisterluiz.com/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9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92963" y="2131825"/>
            <a:ext cx="391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Medical Imagery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F7BCA-B3BA-4D1D-9FE9-1ED190CECFD6}"/>
              </a:ext>
            </a:extLst>
          </p:cNvPr>
          <p:cNvSpPr txBox="1"/>
          <p:nvPr/>
        </p:nvSpPr>
        <p:spPr>
          <a:xfrm>
            <a:off x="292963" y="2778156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 safer and faster approach...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72D3A-312C-4AAC-A4BA-E1DD63D87D74}"/>
              </a:ext>
            </a:extLst>
          </p:cNvPr>
          <p:cNvSpPr txBox="1"/>
          <p:nvPr/>
        </p:nvSpPr>
        <p:spPr>
          <a:xfrm>
            <a:off x="412811" y="3905176"/>
            <a:ext cx="8318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COVID-19 diagnosis using X-rays or CT scans,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Minimizes rate of virus exposure.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Provides safer environment for healthcare professionals.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Returns highly accurate real-time diagnosis as per our findings.</a:t>
            </a:r>
          </a:p>
        </p:txBody>
      </p:sp>
      <p:pic>
        <p:nvPicPr>
          <p:cNvPr id="2050" name="Picture 2" descr="How to read chest x-rays – International Emergency Medicine Education  Project">
            <a:extLst>
              <a:ext uri="{FF2B5EF4-FFF2-40B4-BE49-F238E27FC236}">
                <a16:creationId xmlns:a16="http://schemas.microsoft.com/office/drawing/2014/main" id="{8EFE1AF8-A814-48A2-8C7C-91E39A98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202" y="134165"/>
            <a:ext cx="1894369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T Chest | Cedars-Sinai">
            <a:extLst>
              <a:ext uri="{FF2B5EF4-FFF2-40B4-BE49-F238E27FC236}">
                <a16:creationId xmlns:a16="http://schemas.microsoft.com/office/drawing/2014/main" id="{21503744-F59C-404D-AFFA-D40734F0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30" y="134165"/>
            <a:ext cx="2419350" cy="18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6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8" y="1708558"/>
            <a:ext cx="326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Lung </a:t>
            </a:r>
          </a:p>
          <a:p>
            <a:r>
              <a:rPr lang="en-US" sz="3600" b="1" dirty="0">
                <a:latin typeface="Abadi" panose="020B0604020104020204" pitchFamily="34" charset="0"/>
              </a:rPr>
              <a:t>Characteristics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291380D-AEE0-44F4-AE2B-5A0AE6499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32" y="1001928"/>
            <a:ext cx="4789980" cy="51557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5B49E-E34B-43DA-90EB-BC9584C8E69E}"/>
              </a:ext>
            </a:extLst>
          </p:cNvPr>
          <p:cNvSpPr txBox="1"/>
          <p:nvPr/>
        </p:nvSpPr>
        <p:spPr>
          <a:xfrm>
            <a:off x="214387" y="4478548"/>
            <a:ext cx="3851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Ground-glass Opacities (GGOs).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Crazy-paving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Interlobular sepal thickening.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Ground-glass Lesions.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Consolidative Pulmonary Opacities.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87745-0AA7-4021-9D97-DF053B7C8F78}"/>
              </a:ext>
            </a:extLst>
          </p:cNvPr>
          <p:cNvSpPr txBox="1"/>
          <p:nvPr/>
        </p:nvSpPr>
        <p:spPr>
          <a:xfrm>
            <a:off x="214388" y="2908887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As per Chung et al.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8BE65-6266-472E-9A45-9F01CDB75C60}"/>
              </a:ext>
            </a:extLst>
          </p:cNvPr>
          <p:cNvSpPr txBox="1"/>
          <p:nvPr/>
        </p:nvSpPr>
        <p:spPr>
          <a:xfrm>
            <a:off x="3104547" y="6534670"/>
            <a:ext cx="60394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3"/>
              </a:rPr>
              <a:t>CT Imaging Features of 2019 Novel Coronavirus (2019-nCoV) | Radiology (rsna.org)</a:t>
            </a:r>
            <a:endParaRPr lang="en-US" sz="1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94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26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Interpreting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C7EC6-BD46-4E0B-8A64-40F704D2B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44" t="38565" r="13107" b="29331"/>
          <a:stretch/>
        </p:blipFill>
        <p:spPr>
          <a:xfrm>
            <a:off x="4853411" y="3895850"/>
            <a:ext cx="3749052" cy="2388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71781-CEB4-4A69-8BA0-D6D1A884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0" t="51337" r="58252" b="16551"/>
          <a:stretch/>
        </p:blipFill>
        <p:spPr>
          <a:xfrm>
            <a:off x="4828185" y="1507755"/>
            <a:ext cx="3799503" cy="238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C7FEC-1AC3-48EE-B544-F99A41AC2282}"/>
              </a:ext>
            </a:extLst>
          </p:cNvPr>
          <p:cNvSpPr txBox="1"/>
          <p:nvPr/>
        </p:nvSpPr>
        <p:spPr>
          <a:xfrm>
            <a:off x="214387" y="3743865"/>
            <a:ext cx="44286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Grad-CAM heatmaps highlight regions that led to </a:t>
            </a:r>
            <a:r>
              <a:rPr lang="en-GB" dirty="0">
                <a:latin typeface="Abadi" panose="020B0604020104020204" pitchFamily="34" charset="0"/>
              </a:rPr>
              <a:t>the </a:t>
            </a:r>
            <a:r>
              <a:rPr lang="en-GB" b="0" i="0" dirty="0">
                <a:effectLst/>
                <a:latin typeface="Abadi" panose="020B0604020104020204" pitchFamily="34" charset="0"/>
              </a:rPr>
              <a:t>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Allows radiologists to cross-check their findings.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Improves reliability of diagnosis.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Red sections highlight most influential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Blue sections highlight least influential regions.</a:t>
            </a:r>
          </a:p>
          <a:p>
            <a:endParaRPr lang="en-GB" b="0" i="0" dirty="0">
              <a:effectLst/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746101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Visualize the r</a:t>
            </a:r>
            <a:r>
              <a:rPr lang="en-GB" b="0" i="0" dirty="0">
                <a:effectLst/>
                <a:latin typeface="Abadi" panose="020B0604020104020204" pitchFamily="34" charset="0"/>
              </a:rPr>
              <a:t>easoning behind the deep learning model’s prediction.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26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Radiologist 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C7FEC-1AC3-48EE-B544-F99A41AC2282}"/>
              </a:ext>
            </a:extLst>
          </p:cNvPr>
          <p:cNvSpPr txBox="1"/>
          <p:nvPr/>
        </p:nvSpPr>
        <p:spPr>
          <a:xfrm>
            <a:off x="214387" y="3841519"/>
            <a:ext cx="4499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We would like to thank Dr. G.R. Mahadevan </a:t>
            </a:r>
            <a:r>
              <a:rPr lang="en-GB" dirty="0">
                <a:latin typeface="Abadi" panose="020B0604020104020204" pitchFamily="34" charset="0"/>
              </a:rPr>
              <a:t>(MD, IDCCM, D.Diab, Specialist in COVID-19) from Maya Nursing Home, Tamil Nadu for annotating the X-ray and CT images.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Our Grad-CAM heatmap results were compared with findings observed by the Radiologist.</a:t>
            </a: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746101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Our results have been validated with the help of a Senior Radiologist.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126FA-19F1-4F9B-893D-1B1BE669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3" t="23376" r="21456" b="23462"/>
          <a:stretch/>
        </p:blipFill>
        <p:spPr>
          <a:xfrm>
            <a:off x="5354713" y="3841519"/>
            <a:ext cx="3574900" cy="2566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71977-01E6-4F05-BF69-7ADF7B058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89" t="23205" r="22815" b="24843"/>
          <a:stretch/>
        </p:blipFill>
        <p:spPr>
          <a:xfrm>
            <a:off x="5336539" y="1051735"/>
            <a:ext cx="3593074" cy="26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Keras Callbacks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14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Enhances model training...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6" y="3642472"/>
            <a:ext cx="4686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Helped the models to converge faster and overcome learning plateaus.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Performs actions or functions at various stages of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Usually between epochs or when training begins or 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badi" panose="020B0604020104020204" pitchFamily="34" charset="0"/>
              </a:rPr>
              <a:t>Three Callback functions utilized.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badi" panose="020B0604020104020204" pitchFamily="34" charset="0"/>
              </a:rPr>
              <a:t>EarlyStopping, ReduceLROnPlateau, and ModelCheckpoint.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026" name="Picture 2" descr="Keras Callbacks Explained In Three Minutes - KDnuggets">
            <a:extLst>
              <a:ext uri="{FF2B5EF4-FFF2-40B4-BE49-F238E27FC236}">
                <a16:creationId xmlns:a16="http://schemas.microsoft.com/office/drawing/2014/main" id="{EE2056EA-7B0A-47E2-A9BA-F225B94EA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899" y="90534"/>
            <a:ext cx="4594377" cy="133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47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Transfer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14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Utilized the ImageNet Dataset.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7" y="3657600"/>
            <a:ext cx="5032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Reduces training time and improve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Used a model trained with large volume of images from the ImageNet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Only the final layer was trained.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Fixed weights for </a:t>
            </a:r>
            <a:r>
              <a:rPr lang="en-GB" dirty="0">
                <a:latin typeface="Abadi" panose="020B0604020104020204" pitchFamily="34" charset="0"/>
              </a:rPr>
              <a:t>other layers.</a:t>
            </a:r>
            <a:endParaRPr lang="en-GB" b="0" i="0" dirty="0">
              <a:effectLst/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AA94F-1379-4F91-B130-DA5EB9CF6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0" t="24066" r="14682" b="5858"/>
          <a:stretch/>
        </p:blipFill>
        <p:spPr>
          <a:xfrm>
            <a:off x="5136832" y="0"/>
            <a:ext cx="4007168" cy="284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61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A5ACAF"/>
      </a:accent2>
      <a:accent3>
        <a:srgbClr val="5E6A71"/>
      </a:accent3>
      <a:accent4>
        <a:srgbClr val="00549F"/>
      </a:accent4>
      <a:accent5>
        <a:srgbClr val="72BCFF"/>
      </a:accent5>
      <a:accent6>
        <a:srgbClr val="BCC3C7"/>
      </a:accent6>
      <a:hlink>
        <a:srgbClr val="0098DB"/>
      </a:hlink>
      <a:folHlink>
        <a:srgbClr val="A5AC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1032</Words>
  <Application>Microsoft Office PowerPoint</Application>
  <PresentationFormat>On-screen Show (4:3)</PresentationFormat>
  <Paragraphs>153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Abadi</vt:lpstr>
      <vt:lpstr>Arial</vt:lpstr>
      <vt:lpstr>Calibri</vt:lpstr>
      <vt:lpstr>Times New Roman</vt:lpstr>
      <vt:lpstr>1_Office Theme</vt:lpstr>
      <vt:lpstr>Automated Diagnosis of COVID-19 using Medical Imagery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Dissertation</dc:title>
  <dc:creator>Alister Luiz</dc:creator>
  <cp:lastModifiedBy>Alister Luiz</cp:lastModifiedBy>
  <cp:revision>100</cp:revision>
  <dcterms:created xsi:type="dcterms:W3CDTF">2021-04-30T10:18:53Z</dcterms:created>
  <dcterms:modified xsi:type="dcterms:W3CDTF">2021-05-04T19:02:30Z</dcterms:modified>
</cp:coreProperties>
</file>